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3" r:id="rId10"/>
    <p:sldId id="261" r:id="rId11"/>
    <p:sldId id="262" r:id="rId12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516" y="-1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Рисунок 3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0" name="Рисунок 69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Рисунок 70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6" name="Рисунок 10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07" name="Рисунок 10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45" name="Рисунок 14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46" name="Рисунок 14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spc="-1"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spc="-1"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spc="-1"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spc="-1"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spc="-1"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spc="-1"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spc="-1"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spc="-1"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dt"/>
          </p:nvPr>
        </p:nvSpPr>
        <p:spPr>
          <a:xfrm>
            <a:off x="457200" y="6247440"/>
            <a:ext cx="2130120" cy="4726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spc="-1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ftr"/>
          </p:nvPr>
        </p:nvSpPr>
        <p:spPr>
          <a:xfrm>
            <a:off x="3126960" y="6247440"/>
            <a:ext cx="2898000" cy="4726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sz="1400" spc="-1">
                <a:latin typeface="Times New Roman"/>
              </a:rPr>
              <a:t>&lt;нижний колонтитул&gt;</a:t>
            </a:r>
            <a:endParaRPr/>
          </a:p>
        </p:txBody>
      </p:sp>
      <p:sp>
        <p:nvSpPr>
          <p:cNvPr id="112" name="PlaceHolder 5"/>
          <p:cNvSpPr>
            <a:spLocks noGrp="1"/>
          </p:cNvSpPr>
          <p:nvPr>
            <p:ph type="sldNum"/>
          </p:nvPr>
        </p:nvSpPr>
        <p:spPr>
          <a:xfrm>
            <a:off x="6555960" y="6247440"/>
            <a:ext cx="2130120" cy="4726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408B5892-508D-4043-9FA8-67BA3C8A7D86}" type="slidenum">
              <a:rPr lang="ru-RU" sz="1400" spc="-1"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jpeg"/><Relationship Id="rId3" Type="http://schemas.openxmlformats.org/officeDocument/2006/relationships/image" Target="../media/image18.png"/><Relationship Id="rId21" Type="http://schemas.openxmlformats.org/officeDocument/2006/relationships/image" Target="../media/image36.jpe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jpe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jpe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24" Type="http://schemas.openxmlformats.org/officeDocument/2006/relationships/image" Target="../media/image39.jpeg"/><Relationship Id="rId5" Type="http://schemas.openxmlformats.org/officeDocument/2006/relationships/image" Target="../media/image20.png"/><Relationship Id="rId15" Type="http://schemas.openxmlformats.org/officeDocument/2006/relationships/image" Target="../media/image30.jpeg"/><Relationship Id="rId23" Type="http://schemas.openxmlformats.org/officeDocument/2006/relationships/image" Target="../media/image38.jpeg"/><Relationship Id="rId28" Type="http://schemas.openxmlformats.org/officeDocument/2006/relationships/image" Target="../media/image43.png"/><Relationship Id="rId10" Type="http://schemas.openxmlformats.org/officeDocument/2006/relationships/image" Target="../media/image25.jpeg"/><Relationship Id="rId19" Type="http://schemas.openxmlformats.org/officeDocument/2006/relationships/image" Target="../media/image34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Relationship Id="rId14" Type="http://schemas.openxmlformats.org/officeDocument/2006/relationships/image" Target="../media/image29.png"/><Relationship Id="rId22" Type="http://schemas.openxmlformats.org/officeDocument/2006/relationships/image" Target="../media/image37.jpeg"/><Relationship Id="rId27" Type="http://schemas.openxmlformats.org/officeDocument/2006/relationships/image" Target="../media/image42.png"/><Relationship Id="rId30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0" y="-72000"/>
            <a:ext cx="9141840" cy="685584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02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8" name="CustomShape 2"/>
          <p:cNvSpPr/>
          <p:nvPr/>
        </p:nvSpPr>
        <p:spPr>
          <a:xfrm>
            <a:off x="3066120" y="182160"/>
            <a:ext cx="6330960" cy="31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ru-RU" sz="4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IT </a:t>
            </a:r>
            <a:r>
              <a:rPr lang="ru-RU" sz="48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Boutique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4000" b="1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Brains.Anal</a:t>
            </a:r>
            <a:r>
              <a:rPr lang="en-US" sz="4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y</a:t>
            </a:r>
            <a:r>
              <a:rPr lang="ru-RU" sz="4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s</a:t>
            </a:r>
            <a:r>
              <a:rPr lang="en-US" sz="4000" b="1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i</a:t>
            </a:r>
            <a:r>
              <a:rPr lang="ru-RU" sz="4000" b="1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s.Result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49" name="Picture 2"/>
          <p:cNvPicPr/>
          <p:nvPr/>
        </p:nvPicPr>
        <p:blipFill>
          <a:blip r:embed="rId2"/>
          <a:stretch/>
        </p:blipFill>
        <p:spPr>
          <a:xfrm>
            <a:off x="1080" y="0"/>
            <a:ext cx="2662920" cy="2977920"/>
          </a:xfrm>
          <a:prstGeom prst="rect">
            <a:avLst/>
          </a:prstGeom>
          <a:ln>
            <a:noFill/>
          </a:ln>
        </p:spPr>
      </p:pic>
      <p:sp>
        <p:nvSpPr>
          <p:cNvPr id="150" name="CustomShape 3"/>
          <p:cNvSpPr/>
          <p:nvPr/>
        </p:nvSpPr>
        <p:spPr>
          <a:xfrm>
            <a:off x="0" y="2718000"/>
            <a:ext cx="5292436" cy="411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Condensed Bold"/>
                <a:ea typeface="DejaVu Sans"/>
              </a:rPr>
              <a:t>&gt;</a:t>
            </a:r>
            <a:r>
              <a:rPr lang="ru-RU" sz="18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Condensed Bold"/>
                <a:ea typeface="DejaVu Sans"/>
              </a:rPr>
              <a:t>Project</a:t>
            </a:r>
            <a:r>
              <a:rPr lang="ru-RU" sz="1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Condensed Bold"/>
                <a:ea typeface="DejaVu Sans"/>
              </a:rPr>
              <a:t> - </a:t>
            </a:r>
            <a:r>
              <a:rPr lang="ru-RU" sz="18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Condensed Bold"/>
                <a:ea typeface="DejaVu Sans"/>
              </a:rPr>
              <a:t>start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Condensed Bold"/>
                <a:ea typeface="DejaVu Sans"/>
              </a:rPr>
              <a:t>&gt;</a:t>
            </a:r>
            <a:r>
              <a:rPr lang="ru-RU" sz="18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Condensed Bold"/>
                <a:ea typeface="DejaVu Sans"/>
              </a:rPr>
              <a:t>Load</a:t>
            </a:r>
            <a:r>
              <a:rPr lang="ru-RU" sz="1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Condensed Bold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Condensed Bold"/>
                <a:ea typeface="DejaVu Sans"/>
              </a:rPr>
              <a:t>BigData</a:t>
            </a:r>
            <a:r>
              <a:rPr lang="ru-RU" sz="1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Condensed Bold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Condensed Bold"/>
                <a:ea typeface="DejaVu Sans"/>
              </a:rPr>
              <a:t>Analisys</a:t>
            </a:r>
            <a:r>
              <a:rPr lang="ru-RU" sz="1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Condensed Bold"/>
                <a:ea typeface="DejaVu Sans"/>
              </a:rPr>
              <a:t>…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Condensed Bold"/>
                <a:ea typeface="DejaVu Sans"/>
              </a:rPr>
              <a:t>&gt;</a:t>
            </a:r>
            <a:r>
              <a:rPr lang="ru-RU" sz="18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Condensed Bold"/>
                <a:ea typeface="DejaVu Sans"/>
              </a:rPr>
              <a:t>Load</a:t>
            </a:r>
            <a:r>
              <a:rPr lang="ru-RU" sz="1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Condensed Bold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Condensed Bold"/>
                <a:ea typeface="DejaVu Sans"/>
              </a:rPr>
              <a:t>marketing</a:t>
            </a:r>
            <a:r>
              <a:rPr lang="ru-RU" sz="1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Condensed Bold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Condensed Bold"/>
                <a:ea typeface="DejaVu Sans"/>
              </a:rPr>
              <a:t>report</a:t>
            </a:r>
            <a:r>
              <a:rPr lang="ru-RU" sz="1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Condensed Bold"/>
                <a:ea typeface="DejaVu Sans"/>
              </a:rPr>
              <a:t>…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Condensed Bold"/>
                <a:ea typeface="DejaVu Sans"/>
              </a:rPr>
              <a:t>&gt;</a:t>
            </a:r>
            <a:r>
              <a:rPr lang="ru-RU" sz="18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Condensed Bold"/>
                <a:ea typeface="DejaVu Sans"/>
              </a:rPr>
              <a:t>Load</a:t>
            </a:r>
            <a:r>
              <a:rPr lang="ru-RU" sz="1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Condensed Bold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Condensed Bold"/>
                <a:ea typeface="DejaVu Sans"/>
              </a:rPr>
              <a:t>social</a:t>
            </a:r>
            <a:r>
              <a:rPr lang="ru-RU" sz="1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Condensed Bold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Condensed Bold"/>
                <a:ea typeface="DejaVu Sans"/>
              </a:rPr>
              <a:t>analytics</a:t>
            </a:r>
            <a:r>
              <a:rPr lang="ru-RU" sz="1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Condensed Bold"/>
                <a:ea typeface="DejaVu Sans"/>
              </a:rPr>
              <a:t>…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Condensed Bold"/>
                <a:ea typeface="DejaVu Sans"/>
              </a:rPr>
              <a:t>……………</a:t>
            </a:r>
            <a:r>
              <a:rPr lang="ru-RU" sz="18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Condensed Bold"/>
                <a:ea typeface="DejaVu Sans"/>
              </a:rPr>
              <a:t>loading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Condensed Bold"/>
                <a:ea typeface="DejaVu Sans"/>
              </a:rPr>
              <a:t>…</a:t>
            </a:r>
            <a:r>
              <a:rPr lang="ru-RU" sz="18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Condensed Bold"/>
                <a:ea typeface="DejaVu Sans"/>
              </a:rPr>
              <a:t>report</a:t>
            </a:r>
            <a:r>
              <a:rPr lang="ru-RU" sz="1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Condensed Bold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Condensed Bold"/>
                <a:ea typeface="DejaVu Sans"/>
              </a:rPr>
              <a:t>ready</a:t>
            </a:r>
            <a:r>
              <a:rPr lang="ru-RU" sz="1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Condensed Bold"/>
                <a:ea typeface="DejaVu Sans"/>
              </a:rPr>
              <a:t>!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Condensed Bold"/>
                <a:ea typeface="DejaVu Sans"/>
              </a:rPr>
              <a:t>&gt;</a:t>
            </a:r>
            <a:r>
              <a:rPr lang="ru-RU" sz="18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Condensed Bold"/>
                <a:ea typeface="DejaVu Sans"/>
              </a:rPr>
              <a:t>Download</a:t>
            </a:r>
            <a:r>
              <a:rPr lang="ru-RU" sz="1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Condensed Bold"/>
                <a:ea typeface="DejaVu Sans"/>
              </a:rPr>
              <a:t> report.pdf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Condensed Bold"/>
                <a:ea typeface="DejaVu Sans"/>
              </a:rPr>
              <a:t>&gt;</a:t>
            </a:r>
            <a:r>
              <a:rPr lang="ru-RU" sz="18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Condensed Bold"/>
                <a:ea typeface="DejaVu Sans"/>
              </a:rPr>
              <a:t>Project</a:t>
            </a:r>
            <a:r>
              <a:rPr lang="ru-RU" sz="1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Condensed Bold"/>
                <a:ea typeface="DejaVu Sans"/>
              </a:rPr>
              <a:t> –</a:t>
            </a:r>
            <a:r>
              <a:rPr lang="ru-RU" sz="18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Condensed Bold"/>
                <a:ea typeface="DejaVu Sans"/>
              </a:rPr>
              <a:t>end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Condensed Bold"/>
                <a:ea typeface="DejaVu Sans"/>
              </a:rPr>
              <a:t>&gt;</a:t>
            </a:r>
            <a:r>
              <a:rPr lang="ru-RU" sz="18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Condensed Bold"/>
                <a:ea typeface="DejaVu Sans"/>
              </a:rPr>
              <a:t>Vacation</a:t>
            </a:r>
            <a:r>
              <a:rPr lang="ru-RU" sz="1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Condensed Bold"/>
                <a:ea typeface="DejaVu Sans"/>
              </a:rPr>
              <a:t> –</a:t>
            </a:r>
            <a:r>
              <a:rPr lang="ru-RU" sz="18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Condensed Bold"/>
                <a:ea typeface="DejaVu Sans"/>
              </a:rPr>
              <a:t>start</a:t>
            </a:r>
            <a:r>
              <a:rPr lang="ru-RU" sz="1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Condensed Bold"/>
                <a:ea typeface="DejaVu Sans"/>
              </a:rPr>
              <a:t>…….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0" y="0"/>
            <a:ext cx="7234200" cy="133848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CustomShape 2"/>
          <p:cNvSpPr/>
          <p:nvPr/>
        </p:nvSpPr>
        <p:spPr>
          <a:xfrm>
            <a:off x="179640" y="188640"/>
            <a:ext cx="6838560" cy="100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IT Boutique сейчас</a:t>
            </a:r>
            <a:endParaRPr/>
          </a:p>
        </p:txBody>
      </p:sp>
      <p:sp>
        <p:nvSpPr>
          <p:cNvPr id="153" name="CustomShape 3"/>
          <p:cNvSpPr/>
          <p:nvPr/>
        </p:nvSpPr>
        <p:spPr>
          <a:xfrm>
            <a:off x="62280" y="1628640"/>
            <a:ext cx="7810560" cy="338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4" name="Рисунок 4"/>
          <p:cNvPicPr/>
          <p:nvPr/>
        </p:nvPicPr>
        <p:blipFill>
          <a:blip r:embed="rId2"/>
          <a:stretch/>
        </p:blipFill>
        <p:spPr>
          <a:xfrm>
            <a:off x="7740360" y="151560"/>
            <a:ext cx="933840" cy="1186920"/>
          </a:xfrm>
          <a:prstGeom prst="rect">
            <a:avLst/>
          </a:prstGeom>
          <a:ln>
            <a:noFill/>
          </a:ln>
        </p:spPr>
      </p:pic>
      <p:sp>
        <p:nvSpPr>
          <p:cNvPr id="155" name="CustomShape 4"/>
          <p:cNvSpPr/>
          <p:nvPr/>
        </p:nvSpPr>
        <p:spPr>
          <a:xfrm>
            <a:off x="4948920" y="1684800"/>
            <a:ext cx="3412440" cy="44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5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Работаем с 2012 года.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56" name="Picture 154"/>
          <p:cNvPicPr/>
          <p:nvPr/>
        </p:nvPicPr>
        <p:blipFill>
          <a:blip r:embed="rId3"/>
          <a:stretch/>
        </p:blipFill>
        <p:spPr>
          <a:xfrm>
            <a:off x="3575880" y="5039640"/>
            <a:ext cx="1267920" cy="1079280"/>
          </a:xfrm>
          <a:prstGeom prst="rect">
            <a:avLst/>
          </a:prstGeom>
          <a:ln>
            <a:noFill/>
          </a:ln>
        </p:spPr>
      </p:pic>
      <p:pic>
        <p:nvPicPr>
          <p:cNvPr id="157" name="Picture 155"/>
          <p:cNvPicPr/>
          <p:nvPr/>
        </p:nvPicPr>
        <p:blipFill>
          <a:blip r:embed="rId4"/>
          <a:stretch/>
        </p:blipFill>
        <p:spPr>
          <a:xfrm>
            <a:off x="3648600" y="3114000"/>
            <a:ext cx="986760" cy="986760"/>
          </a:xfrm>
          <a:prstGeom prst="rect">
            <a:avLst/>
          </a:prstGeom>
          <a:ln>
            <a:noFill/>
          </a:ln>
        </p:spPr>
      </p:pic>
      <p:pic>
        <p:nvPicPr>
          <p:cNvPr id="158" name="Picture 156"/>
          <p:cNvPicPr/>
          <p:nvPr/>
        </p:nvPicPr>
        <p:blipFill>
          <a:blip r:embed="rId5"/>
          <a:stretch/>
        </p:blipFill>
        <p:spPr>
          <a:xfrm>
            <a:off x="3503520" y="1348560"/>
            <a:ext cx="1150200" cy="1208520"/>
          </a:xfrm>
          <a:prstGeom prst="rect">
            <a:avLst/>
          </a:prstGeom>
          <a:ln>
            <a:noFill/>
          </a:ln>
        </p:spPr>
      </p:pic>
      <p:sp>
        <p:nvSpPr>
          <p:cNvPr id="159" name="CustomShape 5"/>
          <p:cNvSpPr/>
          <p:nvPr/>
        </p:nvSpPr>
        <p:spPr>
          <a:xfrm>
            <a:off x="4948920" y="2799360"/>
            <a:ext cx="4571280" cy="146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- аналитика «больших данных»</a:t>
            </a:r>
            <a:endParaRPr/>
          </a:p>
          <a:p>
            <a:pPr>
              <a:lnSpc>
                <a:spcPct val="100000"/>
              </a:lnSpc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- IT-консалтинг</a:t>
            </a:r>
            <a:endParaRPr/>
          </a:p>
          <a:p>
            <a:pPr>
              <a:lnSpc>
                <a:spcPct val="100000"/>
              </a:lnSpc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- системы отчетности</a:t>
            </a:r>
            <a:endParaRPr/>
          </a:p>
          <a:p>
            <a:pPr>
              <a:lnSpc>
                <a:spcPct val="100000"/>
              </a:lnSpc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- маркетинговые исследование</a:t>
            </a:r>
            <a:endParaRPr/>
          </a:p>
          <a:p>
            <a:pPr>
              <a:lnSpc>
                <a:spcPct val="100000"/>
              </a:lnSpc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- проектное управление</a:t>
            </a:r>
            <a:endParaRPr/>
          </a:p>
        </p:txBody>
      </p:sp>
      <p:sp>
        <p:nvSpPr>
          <p:cNvPr id="160" name="CustomShape 6"/>
          <p:cNvSpPr/>
          <p:nvPr/>
        </p:nvSpPr>
        <p:spPr>
          <a:xfrm>
            <a:off x="4948920" y="5049720"/>
            <a:ext cx="4571280" cy="91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- более 100 довольных клиентов;</a:t>
            </a:r>
            <a:endParaRPr/>
          </a:p>
          <a:p>
            <a:pPr>
              <a:lnSpc>
                <a:spcPct val="100000"/>
              </a:lnSpc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- 4500 часов проектных работ;</a:t>
            </a:r>
            <a:endParaRPr/>
          </a:p>
          <a:p>
            <a:pPr>
              <a:lnSpc>
                <a:spcPct val="100000"/>
              </a:lnSpc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- $38,5 сэкономленных миллионов</a:t>
            </a:r>
            <a:endParaRPr/>
          </a:p>
        </p:txBody>
      </p:sp>
      <p:sp>
        <p:nvSpPr>
          <p:cNvPr id="161" name="CustomShape 7"/>
          <p:cNvSpPr/>
          <p:nvPr/>
        </p:nvSpPr>
        <p:spPr>
          <a:xfrm>
            <a:off x="1587960" y="5403240"/>
            <a:ext cx="1936440" cy="4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Наши активы</a:t>
            </a:r>
            <a:endParaRPr/>
          </a:p>
        </p:txBody>
      </p:sp>
      <p:sp>
        <p:nvSpPr>
          <p:cNvPr id="162" name="CustomShape 8"/>
          <p:cNvSpPr/>
          <p:nvPr/>
        </p:nvSpPr>
        <p:spPr>
          <a:xfrm>
            <a:off x="-6840" y="3429000"/>
            <a:ext cx="3593160" cy="4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Основные специализации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0" y="0"/>
            <a:ext cx="7234200" cy="133848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4" name="CustomShape 2"/>
          <p:cNvSpPr/>
          <p:nvPr/>
        </p:nvSpPr>
        <p:spPr>
          <a:xfrm>
            <a:off x="179640" y="188640"/>
            <a:ext cx="6838560" cy="100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Что мы делаем?</a:t>
            </a:r>
            <a:endParaRPr/>
          </a:p>
        </p:txBody>
      </p:sp>
      <p:sp>
        <p:nvSpPr>
          <p:cNvPr id="165" name="CustomShape 3"/>
          <p:cNvSpPr/>
          <p:nvPr/>
        </p:nvSpPr>
        <p:spPr>
          <a:xfrm>
            <a:off x="62280" y="1628640"/>
            <a:ext cx="7810560" cy="338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6" name="Рисунок 4"/>
          <p:cNvPicPr/>
          <p:nvPr/>
        </p:nvPicPr>
        <p:blipFill>
          <a:blip r:embed="rId2"/>
          <a:stretch/>
        </p:blipFill>
        <p:spPr>
          <a:xfrm>
            <a:off x="7740360" y="151560"/>
            <a:ext cx="933840" cy="1186920"/>
          </a:xfrm>
          <a:prstGeom prst="rect">
            <a:avLst/>
          </a:prstGeom>
          <a:ln>
            <a:noFill/>
          </a:ln>
        </p:spPr>
      </p:pic>
      <p:sp>
        <p:nvSpPr>
          <p:cNvPr id="167" name="CustomShape 4"/>
          <p:cNvSpPr/>
          <p:nvPr/>
        </p:nvSpPr>
        <p:spPr>
          <a:xfrm>
            <a:off x="-173880" y="1584000"/>
            <a:ext cx="2949120" cy="326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Помогаем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Проводим</a:t>
            </a:r>
            <a:endParaRPr/>
          </a:p>
          <a:p>
            <a:pPr algn="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и готовим для вас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Обеспечиваем</a:t>
            </a: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 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Даем результат</a:t>
            </a:r>
            <a:endParaRPr/>
          </a:p>
        </p:txBody>
      </p:sp>
      <p:sp>
        <p:nvSpPr>
          <p:cNvPr id="168" name="CustomShape 5"/>
          <p:cNvSpPr/>
          <p:nvPr/>
        </p:nvSpPr>
        <p:spPr>
          <a:xfrm>
            <a:off x="2775960" y="1445400"/>
            <a:ext cx="5898240" cy="91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Определить цели</a:t>
            </a:r>
            <a:endParaRPr/>
          </a:p>
          <a:p>
            <a:pPr>
              <a:lnSpc>
                <a:spcPct val="100000"/>
              </a:lnSpc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Сформулировать задачи</a:t>
            </a:r>
            <a:endParaRPr/>
          </a:p>
          <a:p>
            <a:pPr>
              <a:lnSpc>
                <a:spcPct val="100000"/>
              </a:lnSpc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Рассчитать бюджет развития</a:t>
            </a:r>
            <a:endParaRPr/>
          </a:p>
        </p:txBody>
      </p:sp>
      <p:sp>
        <p:nvSpPr>
          <p:cNvPr id="169" name="CustomShape 6"/>
          <p:cNvSpPr/>
          <p:nvPr/>
        </p:nvSpPr>
        <p:spPr>
          <a:xfrm>
            <a:off x="2775960" y="2345040"/>
            <a:ext cx="5845320" cy="338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Отраслевая аналитика для бизнеса (цифры, факты, объемы, тренды)</a:t>
            </a:r>
            <a:endParaRPr/>
          </a:p>
          <a:p>
            <a:pPr>
              <a:lnSpc>
                <a:spcPct val="100000"/>
              </a:lnSpc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Кто ваш клиент и где его искать? Отчет, включая конкретные рекомендации</a:t>
            </a:r>
            <a:endParaRPr/>
          </a:p>
          <a:p>
            <a:pPr>
              <a:lnSpc>
                <a:spcPct val="100000"/>
              </a:lnSpc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Маркетинговые исследования для любых бизнесов B2C </a:t>
            </a:r>
            <a:endParaRPr/>
          </a:p>
          <a:p>
            <a:pPr>
              <a:lnSpc>
                <a:spcPct val="100000"/>
              </a:lnSpc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Инвестиционная и финансовая аналитика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Лидогенерацию и продвижение</a:t>
            </a:r>
            <a:endParaRPr/>
          </a:p>
          <a:p>
            <a:pPr>
              <a:lnSpc>
                <a:spcPct val="100000"/>
              </a:lnSpc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Социологические исследования</a:t>
            </a:r>
            <a:endParaRPr/>
          </a:p>
          <a:p>
            <a:pPr>
              <a:lnSpc>
                <a:spcPct val="100000"/>
              </a:lnSpc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Проектное управление в сфере IT</a:t>
            </a:r>
            <a:endParaRPr/>
          </a:p>
          <a:p>
            <a:pPr>
              <a:lnSpc>
                <a:spcPct val="100000"/>
              </a:lnSpc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Стратегический консалтинг</a:t>
            </a:r>
            <a:endParaRPr/>
          </a:p>
        </p:txBody>
      </p:sp>
      <p:sp>
        <p:nvSpPr>
          <p:cNvPr id="170" name="CustomShape 7"/>
          <p:cNvSpPr/>
          <p:nvPr/>
        </p:nvSpPr>
        <p:spPr>
          <a:xfrm>
            <a:off x="2775960" y="5761440"/>
            <a:ext cx="5845320" cy="91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Аналитические отчеты с выводами</a:t>
            </a:r>
            <a:endParaRPr/>
          </a:p>
          <a:p>
            <a:pPr>
              <a:lnSpc>
                <a:spcPct val="100000"/>
              </a:lnSpc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Готовые бизнес-модели и планы</a:t>
            </a:r>
            <a:endParaRPr/>
          </a:p>
          <a:p>
            <a:pPr>
              <a:lnSpc>
                <a:spcPct val="100000"/>
              </a:lnSpc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Новые идеи и широкий взгляд на бизнес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0" y="0"/>
            <a:ext cx="7234200" cy="133848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CustomShape 2"/>
          <p:cNvSpPr/>
          <p:nvPr/>
        </p:nvSpPr>
        <p:spPr>
          <a:xfrm>
            <a:off x="179640" y="188640"/>
            <a:ext cx="6838560" cy="100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Выбранные проекты</a:t>
            </a:r>
            <a:endParaRPr/>
          </a:p>
        </p:txBody>
      </p:sp>
      <p:sp>
        <p:nvSpPr>
          <p:cNvPr id="173" name="CustomShape 3"/>
          <p:cNvSpPr/>
          <p:nvPr/>
        </p:nvSpPr>
        <p:spPr>
          <a:xfrm>
            <a:off x="62280" y="1628640"/>
            <a:ext cx="7810560" cy="338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4" name="Рисунок 4"/>
          <p:cNvPicPr/>
          <p:nvPr/>
        </p:nvPicPr>
        <p:blipFill>
          <a:blip r:embed="rId2"/>
          <a:stretch/>
        </p:blipFill>
        <p:spPr>
          <a:xfrm>
            <a:off x="7740360" y="151560"/>
            <a:ext cx="933840" cy="1186920"/>
          </a:xfrm>
          <a:prstGeom prst="rect">
            <a:avLst/>
          </a:prstGeom>
          <a:ln>
            <a:noFill/>
          </a:ln>
        </p:spPr>
      </p:pic>
      <p:sp>
        <p:nvSpPr>
          <p:cNvPr id="175" name="CustomShape 4"/>
          <p:cNvSpPr/>
          <p:nvPr/>
        </p:nvSpPr>
        <p:spPr>
          <a:xfrm>
            <a:off x="2775960" y="1822680"/>
            <a:ext cx="5898240" cy="118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Реализация системы обработки статистических данных, сбор статистики электоральных институтов, оценка деятельности местных органов власти</a:t>
            </a:r>
            <a:endParaRPr/>
          </a:p>
        </p:txBody>
      </p:sp>
      <p:sp>
        <p:nvSpPr>
          <p:cNvPr id="176" name="CustomShape 5"/>
          <p:cNvSpPr/>
          <p:nvPr/>
        </p:nvSpPr>
        <p:spPr>
          <a:xfrm>
            <a:off x="2775960" y="2345040"/>
            <a:ext cx="5845320" cy="283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 Создание системы анализа новостных сообщений в режиме реального времени, матрицы настроений и потребительского спроса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Потребительская аналитика, оценка инвестиционной привлекательности выбранных производственных отраслей </a:t>
            </a:r>
            <a:endParaRPr/>
          </a:p>
        </p:txBody>
      </p:sp>
      <p:sp>
        <p:nvSpPr>
          <p:cNvPr id="177" name="CustomShape 6"/>
          <p:cNvSpPr/>
          <p:nvPr/>
        </p:nvSpPr>
        <p:spPr>
          <a:xfrm>
            <a:off x="2775960" y="5761440"/>
            <a:ext cx="584532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Регулярная аналитика и сегментирование клиентов в Восточной Европе и Юго-Восточной Азии</a:t>
            </a:r>
            <a:endParaRPr/>
          </a:p>
        </p:txBody>
      </p:sp>
      <p:pic>
        <p:nvPicPr>
          <p:cNvPr id="178" name="Рисунок 177"/>
          <p:cNvPicPr/>
          <p:nvPr/>
        </p:nvPicPr>
        <p:blipFill>
          <a:blip r:embed="rId3"/>
          <a:stretch/>
        </p:blipFill>
        <p:spPr>
          <a:xfrm>
            <a:off x="360000" y="1628640"/>
            <a:ext cx="2087640" cy="1304640"/>
          </a:xfrm>
          <a:prstGeom prst="rect">
            <a:avLst/>
          </a:prstGeom>
          <a:ln>
            <a:noFill/>
          </a:ln>
        </p:spPr>
      </p:pic>
      <p:pic>
        <p:nvPicPr>
          <p:cNvPr id="179" name="Рисунок 178"/>
          <p:cNvPicPr/>
          <p:nvPr/>
        </p:nvPicPr>
        <p:blipFill>
          <a:blip r:embed="rId4"/>
          <a:stretch/>
        </p:blipFill>
        <p:spPr>
          <a:xfrm>
            <a:off x="1224000" y="4464000"/>
            <a:ext cx="782640" cy="1020960"/>
          </a:xfrm>
          <a:prstGeom prst="rect">
            <a:avLst/>
          </a:prstGeom>
          <a:ln>
            <a:noFill/>
          </a:ln>
        </p:spPr>
      </p:pic>
      <p:pic>
        <p:nvPicPr>
          <p:cNvPr id="180" name="Рисунок 179"/>
          <p:cNvPicPr/>
          <p:nvPr/>
        </p:nvPicPr>
        <p:blipFill>
          <a:blip r:embed="rId5"/>
          <a:stretch/>
        </p:blipFill>
        <p:spPr>
          <a:xfrm>
            <a:off x="1007280" y="5832000"/>
            <a:ext cx="1440360" cy="864000"/>
          </a:xfrm>
          <a:prstGeom prst="rect">
            <a:avLst/>
          </a:prstGeom>
          <a:ln>
            <a:noFill/>
          </a:ln>
        </p:spPr>
      </p:pic>
      <p:pic>
        <p:nvPicPr>
          <p:cNvPr id="181" name="Рисунок 180"/>
          <p:cNvPicPr/>
          <p:nvPr/>
        </p:nvPicPr>
        <p:blipFill>
          <a:blip r:embed="rId6"/>
          <a:stretch/>
        </p:blipFill>
        <p:spPr>
          <a:xfrm>
            <a:off x="772200" y="3168000"/>
            <a:ext cx="1675440" cy="831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time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979" y="4601758"/>
            <a:ext cx="2079646" cy="123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650" y="1599120"/>
            <a:ext cx="2609419" cy="208932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452" y="1691284"/>
            <a:ext cx="1905000" cy="1905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93528"/>
            <a:ext cx="2828268" cy="1186572"/>
          </a:xfrm>
          <a:prstGeom prst="rect">
            <a:avLst/>
          </a:prstGeom>
        </p:spPr>
      </p:pic>
      <p:sp>
        <p:nvSpPr>
          <p:cNvPr id="182" name="CustomShape 1"/>
          <p:cNvSpPr/>
          <p:nvPr/>
        </p:nvSpPr>
        <p:spPr>
          <a:xfrm>
            <a:off x="72000" y="29520"/>
            <a:ext cx="7234200" cy="133848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CustomShape 2"/>
          <p:cNvSpPr/>
          <p:nvPr/>
        </p:nvSpPr>
        <p:spPr>
          <a:xfrm>
            <a:off x="179640" y="188640"/>
            <a:ext cx="6838560" cy="100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Пример </a:t>
            </a:r>
            <a:r>
              <a:rPr lang="ru-RU" sz="32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отчета: Анализ рынка</a:t>
            </a:r>
            <a:endParaRPr sz="3200" dirty="0"/>
          </a:p>
        </p:txBody>
      </p:sp>
      <p:sp>
        <p:nvSpPr>
          <p:cNvPr id="184" name="CustomShape 3"/>
          <p:cNvSpPr/>
          <p:nvPr/>
        </p:nvSpPr>
        <p:spPr>
          <a:xfrm>
            <a:off x="62280" y="1628640"/>
            <a:ext cx="7810560" cy="338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5" name="Рисунок 4"/>
          <p:cNvPicPr/>
          <p:nvPr/>
        </p:nvPicPr>
        <p:blipFill>
          <a:blip r:embed="rId6"/>
          <a:stretch/>
        </p:blipFill>
        <p:spPr>
          <a:xfrm>
            <a:off x="7740360" y="151560"/>
            <a:ext cx="933840" cy="1186920"/>
          </a:xfrm>
          <a:prstGeom prst="rect">
            <a:avLst/>
          </a:prstGeom>
          <a:ln>
            <a:noFill/>
          </a:ln>
        </p:spPr>
      </p:pic>
      <p:sp>
        <p:nvSpPr>
          <p:cNvPr id="186" name="TextShape 4"/>
          <p:cNvSpPr txBox="1"/>
          <p:nvPr/>
        </p:nvSpPr>
        <p:spPr>
          <a:xfrm>
            <a:off x="2476050" y="3071353"/>
            <a:ext cx="4478400" cy="243381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1000" b="1" spc="-1" dirty="0">
                <a:latin typeface="Arial"/>
              </a:rPr>
              <a:t>Типовое рыночное исследование:</a:t>
            </a:r>
            <a:endParaRPr dirty="0"/>
          </a:p>
          <a:p>
            <a:r>
              <a:rPr lang="ru-RU" sz="1000" b="1" spc="-1" dirty="0">
                <a:latin typeface="Arial"/>
              </a:rPr>
              <a:t>I. Введение</a:t>
            </a:r>
            <a:endParaRPr dirty="0"/>
          </a:p>
          <a:p>
            <a:r>
              <a:rPr lang="ru-RU" sz="1000" b="1" spc="-1" dirty="0">
                <a:latin typeface="Arial"/>
              </a:rPr>
              <a:t>II. Характеристика исследования. Границы исследования и методология</a:t>
            </a:r>
            <a:endParaRPr dirty="0"/>
          </a:p>
          <a:p>
            <a:r>
              <a:rPr lang="ru-RU" sz="1000" b="1" spc="-1" dirty="0">
                <a:latin typeface="Arial"/>
              </a:rPr>
              <a:t>III. Анализ </a:t>
            </a:r>
            <a:r>
              <a:rPr lang="ru-RU" sz="1000" b="1" spc="-1" dirty="0" smtClean="0">
                <a:latin typeface="Arial"/>
              </a:rPr>
              <a:t>рынка</a:t>
            </a:r>
            <a:endParaRPr dirty="0"/>
          </a:p>
          <a:p>
            <a:r>
              <a:rPr lang="ru-RU" sz="1000" b="1" spc="-1" dirty="0">
                <a:latin typeface="Arial"/>
              </a:rPr>
              <a:t>1. Общая характеристика рынка</a:t>
            </a:r>
            <a:endParaRPr dirty="0"/>
          </a:p>
          <a:p>
            <a:r>
              <a:rPr lang="ru-RU" sz="1000" b="1" spc="-1" dirty="0">
                <a:latin typeface="Arial"/>
              </a:rPr>
              <a:t>2. Сегментация Рынка </a:t>
            </a:r>
            <a:endParaRPr dirty="0"/>
          </a:p>
          <a:p>
            <a:r>
              <a:rPr lang="ru-RU" sz="1000" b="1" spc="-1" dirty="0">
                <a:latin typeface="Arial"/>
              </a:rPr>
              <a:t>3. Основные количественные характеристики рынка</a:t>
            </a:r>
            <a:endParaRPr dirty="0"/>
          </a:p>
          <a:p>
            <a:r>
              <a:rPr lang="ru-RU" sz="1000" b="1" spc="-1" dirty="0">
                <a:latin typeface="Arial"/>
              </a:rPr>
              <a:t>4. Конкурентный анализ рынка</a:t>
            </a:r>
            <a:endParaRPr dirty="0"/>
          </a:p>
          <a:p>
            <a:r>
              <a:rPr lang="ru-RU" sz="1000" b="1" spc="-1" dirty="0">
                <a:latin typeface="Arial"/>
              </a:rPr>
              <a:t>5. Каналы продаж на рынке </a:t>
            </a:r>
            <a:endParaRPr dirty="0"/>
          </a:p>
          <a:p>
            <a:r>
              <a:rPr lang="ru-RU" sz="1000" b="1" spc="-1" dirty="0">
                <a:latin typeface="Arial"/>
              </a:rPr>
              <a:t>6. Анализ конечных потребителей</a:t>
            </a:r>
            <a:endParaRPr dirty="0"/>
          </a:p>
          <a:p>
            <a:r>
              <a:rPr lang="ru-RU" sz="1000" b="1" spc="-1" dirty="0">
                <a:latin typeface="Arial"/>
              </a:rPr>
              <a:t>7. Выводы и рекомендации по результатам исследования</a:t>
            </a:r>
            <a:endParaRPr dirty="0"/>
          </a:p>
          <a:p>
            <a:r>
              <a:rPr lang="ru-RU" sz="1000" b="1" spc="-1" dirty="0">
                <a:latin typeface="Arial"/>
              </a:rPr>
              <a:t>IV. Общее резюме</a:t>
            </a:r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269875" y="3493828"/>
            <a:ext cx="1965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Ваша география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49252" y="5800646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Ваша аудитория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708854" y="3661539"/>
            <a:ext cx="2104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Ваши продукты и </a:t>
            </a:r>
          </a:p>
          <a:p>
            <a:pPr algn="ctr"/>
            <a:r>
              <a:rPr lang="ru-RU" dirty="0" smtClean="0"/>
              <a:t>услуги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115320" y="5947651"/>
            <a:ext cx="2768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Ваша временная шкала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time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979" y="4601758"/>
            <a:ext cx="2079646" cy="123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52" y="1691284"/>
            <a:ext cx="1905000" cy="1905000"/>
          </a:xfrm>
          <a:prstGeom prst="rect">
            <a:avLst/>
          </a:prstGeom>
        </p:spPr>
      </p:pic>
      <p:sp>
        <p:nvSpPr>
          <p:cNvPr id="182" name="CustomShape 1"/>
          <p:cNvSpPr/>
          <p:nvPr/>
        </p:nvSpPr>
        <p:spPr>
          <a:xfrm>
            <a:off x="72000" y="29520"/>
            <a:ext cx="7234200" cy="133848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CustomShape 2"/>
          <p:cNvSpPr/>
          <p:nvPr/>
        </p:nvSpPr>
        <p:spPr>
          <a:xfrm>
            <a:off x="179640" y="188640"/>
            <a:ext cx="6838560" cy="100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9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Пример </a:t>
            </a:r>
            <a:r>
              <a:rPr lang="ru-RU" sz="29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отчета: Анализ настроений</a:t>
            </a:r>
            <a:endParaRPr sz="2900" dirty="0"/>
          </a:p>
        </p:txBody>
      </p:sp>
      <p:sp>
        <p:nvSpPr>
          <p:cNvPr id="184" name="CustomShape 3"/>
          <p:cNvSpPr/>
          <p:nvPr/>
        </p:nvSpPr>
        <p:spPr>
          <a:xfrm>
            <a:off x="62280" y="1628640"/>
            <a:ext cx="7810560" cy="338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5" name="Рисунок 4"/>
          <p:cNvPicPr/>
          <p:nvPr/>
        </p:nvPicPr>
        <p:blipFill>
          <a:blip r:embed="rId4"/>
          <a:stretch/>
        </p:blipFill>
        <p:spPr>
          <a:xfrm>
            <a:off x="7740360" y="151560"/>
            <a:ext cx="933840" cy="1186920"/>
          </a:xfrm>
          <a:prstGeom prst="rect">
            <a:avLst/>
          </a:prstGeom>
          <a:ln>
            <a:noFill/>
          </a:ln>
        </p:spPr>
      </p:pic>
      <p:sp>
        <p:nvSpPr>
          <p:cNvPr id="186" name="TextShape 4"/>
          <p:cNvSpPr txBox="1"/>
          <p:nvPr/>
        </p:nvSpPr>
        <p:spPr>
          <a:xfrm>
            <a:off x="2442816" y="3275627"/>
            <a:ext cx="4478400" cy="243381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1000" b="1" spc="-1" dirty="0">
                <a:latin typeface="Arial"/>
              </a:rPr>
              <a:t>Типовое </a:t>
            </a:r>
            <a:r>
              <a:rPr lang="ru-RU" sz="1000" b="1" spc="-1" dirty="0" smtClean="0">
                <a:latin typeface="Arial"/>
              </a:rPr>
              <a:t>исследование интересов и настроений:</a:t>
            </a:r>
            <a:endParaRPr dirty="0"/>
          </a:p>
          <a:p>
            <a:r>
              <a:rPr lang="ru-RU" sz="1000" b="1" spc="-1" dirty="0">
                <a:latin typeface="Arial"/>
              </a:rPr>
              <a:t>I. Введение</a:t>
            </a:r>
            <a:endParaRPr dirty="0"/>
          </a:p>
          <a:p>
            <a:r>
              <a:rPr lang="ru-RU" sz="1000" b="1" spc="-1" dirty="0">
                <a:latin typeface="Arial"/>
              </a:rPr>
              <a:t>II. Характеристика исследования. Границы исследования и методология</a:t>
            </a:r>
            <a:endParaRPr dirty="0"/>
          </a:p>
          <a:p>
            <a:r>
              <a:rPr lang="ru-RU" sz="1000" b="1" spc="-1" dirty="0">
                <a:latin typeface="Arial"/>
              </a:rPr>
              <a:t>III. Анализ </a:t>
            </a:r>
            <a:r>
              <a:rPr lang="ru-RU" sz="1000" b="1" spc="-1" dirty="0" smtClean="0">
                <a:latin typeface="Arial"/>
              </a:rPr>
              <a:t>настроений в сетевых сообществах</a:t>
            </a:r>
            <a:endParaRPr dirty="0"/>
          </a:p>
          <a:p>
            <a:r>
              <a:rPr lang="ru-RU" sz="1000" b="1" spc="-1" dirty="0">
                <a:latin typeface="Arial"/>
              </a:rPr>
              <a:t>1. Общая характеристика </a:t>
            </a:r>
            <a:r>
              <a:rPr lang="ru-RU" sz="1000" b="1" spc="-1" dirty="0" smtClean="0">
                <a:latin typeface="Arial"/>
              </a:rPr>
              <a:t>тематик</a:t>
            </a:r>
            <a:endParaRPr dirty="0"/>
          </a:p>
          <a:p>
            <a:r>
              <a:rPr lang="ru-RU" sz="1000" b="1" spc="-1" dirty="0">
                <a:latin typeface="Arial"/>
              </a:rPr>
              <a:t>2. </a:t>
            </a:r>
            <a:r>
              <a:rPr lang="ru-RU" sz="1000" b="1" spc="-1" dirty="0" smtClean="0">
                <a:latin typeface="Arial"/>
              </a:rPr>
              <a:t>Наиболее популярные сообщества </a:t>
            </a:r>
            <a:endParaRPr dirty="0"/>
          </a:p>
          <a:p>
            <a:r>
              <a:rPr lang="ru-RU" sz="1000" b="1" spc="-1" dirty="0">
                <a:latin typeface="Arial"/>
              </a:rPr>
              <a:t>3. </a:t>
            </a:r>
            <a:r>
              <a:rPr lang="ru-RU" sz="1000" b="1" spc="-1" dirty="0" smtClean="0">
                <a:latin typeface="Arial"/>
              </a:rPr>
              <a:t>Динамика количества участников</a:t>
            </a:r>
            <a:endParaRPr dirty="0"/>
          </a:p>
          <a:p>
            <a:r>
              <a:rPr lang="ru-RU" sz="1000" b="1" spc="-1" dirty="0">
                <a:latin typeface="Arial"/>
              </a:rPr>
              <a:t>4. </a:t>
            </a:r>
            <a:r>
              <a:rPr lang="ru-RU" sz="1000" b="1" spc="-1" dirty="0" smtClean="0">
                <a:latin typeface="Arial"/>
              </a:rPr>
              <a:t>Сегментация участников</a:t>
            </a:r>
            <a:endParaRPr dirty="0"/>
          </a:p>
          <a:p>
            <a:r>
              <a:rPr lang="ru-RU" sz="1000" b="1" spc="-1" dirty="0">
                <a:latin typeface="Arial"/>
              </a:rPr>
              <a:t>5. </a:t>
            </a:r>
            <a:r>
              <a:rPr lang="ru-RU" sz="1000" b="1" spc="-1" dirty="0" smtClean="0">
                <a:latin typeface="Arial"/>
              </a:rPr>
              <a:t>Основные драйверы роста и спада популярности </a:t>
            </a:r>
            <a:endParaRPr dirty="0"/>
          </a:p>
          <a:p>
            <a:r>
              <a:rPr lang="ru-RU" sz="1000" b="1" spc="-1" dirty="0">
                <a:latin typeface="Arial"/>
              </a:rPr>
              <a:t>6</a:t>
            </a:r>
            <a:r>
              <a:rPr lang="ru-RU" sz="1000" b="1" spc="-1" dirty="0" smtClean="0">
                <a:latin typeface="Arial"/>
              </a:rPr>
              <a:t>. </a:t>
            </a:r>
            <a:r>
              <a:rPr lang="ru-RU" sz="1000" b="1" spc="-1" dirty="0">
                <a:latin typeface="Arial"/>
              </a:rPr>
              <a:t>Выводы и рекомендации по результатам исследования</a:t>
            </a:r>
            <a:endParaRPr dirty="0"/>
          </a:p>
          <a:p>
            <a:r>
              <a:rPr lang="ru-RU" sz="1000" b="1" spc="-1" dirty="0">
                <a:latin typeface="Arial"/>
              </a:rPr>
              <a:t>IV. Общее резюме</a:t>
            </a:r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269875" y="3493828"/>
            <a:ext cx="1965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Ваша география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13118" y="6066401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Ваша аудитория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653597" y="3518283"/>
            <a:ext cx="2186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Ваша предметная </a:t>
            </a:r>
          </a:p>
          <a:p>
            <a:pPr algn="ctr"/>
            <a:r>
              <a:rPr lang="ru-RU" dirty="0" smtClean="0"/>
              <a:t>область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115320" y="5947651"/>
            <a:ext cx="2768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Ваша временная шкала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1282" y="1747163"/>
            <a:ext cx="2471738" cy="16138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645" y="4422235"/>
            <a:ext cx="2210679" cy="165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432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0" y="0"/>
            <a:ext cx="7234200" cy="133848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8" name="CustomShape 2"/>
          <p:cNvSpPr/>
          <p:nvPr/>
        </p:nvSpPr>
        <p:spPr>
          <a:xfrm>
            <a:off x="155520" y="-144360"/>
            <a:ext cx="30276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CustomShape 3"/>
          <p:cNvSpPr/>
          <p:nvPr/>
        </p:nvSpPr>
        <p:spPr>
          <a:xfrm>
            <a:off x="307800" y="7920"/>
            <a:ext cx="30276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0" name="Picture 15"/>
          <p:cNvPicPr/>
          <p:nvPr/>
        </p:nvPicPr>
        <p:blipFill>
          <a:blip r:embed="rId2"/>
          <a:stretch/>
        </p:blipFill>
        <p:spPr>
          <a:xfrm>
            <a:off x="1999440" y="2828880"/>
            <a:ext cx="1552680" cy="501480"/>
          </a:xfrm>
          <a:prstGeom prst="rect">
            <a:avLst/>
          </a:prstGeom>
          <a:ln>
            <a:noFill/>
          </a:ln>
        </p:spPr>
      </p:pic>
      <p:pic>
        <p:nvPicPr>
          <p:cNvPr id="191" name="Picture 17"/>
          <p:cNvPicPr/>
          <p:nvPr/>
        </p:nvPicPr>
        <p:blipFill>
          <a:blip r:embed="rId3"/>
          <a:stretch/>
        </p:blipFill>
        <p:spPr>
          <a:xfrm>
            <a:off x="5461560" y="4035960"/>
            <a:ext cx="970920" cy="604440"/>
          </a:xfrm>
          <a:prstGeom prst="rect">
            <a:avLst/>
          </a:prstGeom>
          <a:ln>
            <a:noFill/>
          </a:ln>
        </p:spPr>
      </p:pic>
      <p:pic>
        <p:nvPicPr>
          <p:cNvPr id="192" name="Picture 35"/>
          <p:cNvPicPr/>
          <p:nvPr/>
        </p:nvPicPr>
        <p:blipFill>
          <a:blip r:embed="rId4"/>
          <a:stretch/>
        </p:blipFill>
        <p:spPr>
          <a:xfrm>
            <a:off x="6562440" y="3710520"/>
            <a:ext cx="794880" cy="266040"/>
          </a:xfrm>
          <a:prstGeom prst="rect">
            <a:avLst/>
          </a:prstGeom>
          <a:ln>
            <a:noFill/>
          </a:ln>
        </p:spPr>
      </p:pic>
      <p:pic>
        <p:nvPicPr>
          <p:cNvPr id="193" name="Picture 38"/>
          <p:cNvPicPr/>
          <p:nvPr/>
        </p:nvPicPr>
        <p:blipFill>
          <a:blip r:embed="rId5"/>
          <a:stretch/>
        </p:blipFill>
        <p:spPr>
          <a:xfrm>
            <a:off x="6536880" y="4350960"/>
            <a:ext cx="1605960" cy="501120"/>
          </a:xfrm>
          <a:prstGeom prst="rect">
            <a:avLst/>
          </a:prstGeom>
          <a:ln>
            <a:noFill/>
          </a:ln>
        </p:spPr>
      </p:pic>
      <p:pic>
        <p:nvPicPr>
          <p:cNvPr id="194" name="Picture 33"/>
          <p:cNvPicPr/>
          <p:nvPr/>
        </p:nvPicPr>
        <p:blipFill>
          <a:blip r:embed="rId6"/>
          <a:stretch/>
        </p:blipFill>
        <p:spPr>
          <a:xfrm>
            <a:off x="7849800" y="3826440"/>
            <a:ext cx="588240" cy="510480"/>
          </a:xfrm>
          <a:prstGeom prst="rect">
            <a:avLst/>
          </a:prstGeom>
          <a:ln>
            <a:noFill/>
          </a:ln>
        </p:spPr>
      </p:pic>
      <p:pic>
        <p:nvPicPr>
          <p:cNvPr id="195" name="Рисунок 3"/>
          <p:cNvPicPr/>
          <p:nvPr/>
        </p:nvPicPr>
        <p:blipFill>
          <a:blip r:embed="rId7"/>
          <a:stretch/>
        </p:blipFill>
        <p:spPr>
          <a:xfrm>
            <a:off x="2683440" y="1961280"/>
            <a:ext cx="1071000" cy="816840"/>
          </a:xfrm>
          <a:prstGeom prst="rect">
            <a:avLst/>
          </a:prstGeom>
          <a:ln>
            <a:noFill/>
          </a:ln>
        </p:spPr>
      </p:pic>
      <p:pic>
        <p:nvPicPr>
          <p:cNvPr id="196" name="Picture 14"/>
          <p:cNvPicPr/>
          <p:nvPr/>
        </p:nvPicPr>
        <p:blipFill>
          <a:blip r:embed="rId8"/>
          <a:stretch/>
        </p:blipFill>
        <p:spPr>
          <a:xfrm>
            <a:off x="3129480" y="3283920"/>
            <a:ext cx="1551240" cy="650880"/>
          </a:xfrm>
          <a:prstGeom prst="rect">
            <a:avLst/>
          </a:prstGeom>
          <a:ln>
            <a:noFill/>
          </a:ln>
        </p:spPr>
      </p:pic>
      <p:pic>
        <p:nvPicPr>
          <p:cNvPr id="197" name="Picture 7"/>
          <p:cNvPicPr/>
          <p:nvPr/>
        </p:nvPicPr>
        <p:blipFill>
          <a:blip r:embed="rId9"/>
          <a:stretch/>
        </p:blipFill>
        <p:spPr>
          <a:xfrm>
            <a:off x="7833240" y="2729520"/>
            <a:ext cx="528120" cy="685080"/>
          </a:xfrm>
          <a:prstGeom prst="rect">
            <a:avLst/>
          </a:prstGeom>
          <a:ln>
            <a:noFill/>
          </a:ln>
        </p:spPr>
      </p:pic>
      <p:pic>
        <p:nvPicPr>
          <p:cNvPr id="198" name="Picture 23"/>
          <p:cNvPicPr/>
          <p:nvPr/>
        </p:nvPicPr>
        <p:blipFill>
          <a:blip r:embed="rId10"/>
          <a:srcRect t="37038" b="31485"/>
          <a:stretch/>
        </p:blipFill>
        <p:spPr>
          <a:xfrm>
            <a:off x="6576840" y="2886840"/>
            <a:ext cx="813960" cy="403920"/>
          </a:xfrm>
          <a:prstGeom prst="rect">
            <a:avLst/>
          </a:prstGeom>
          <a:ln>
            <a:noFill/>
          </a:ln>
        </p:spPr>
      </p:pic>
      <p:pic>
        <p:nvPicPr>
          <p:cNvPr id="199" name="Picture 15"/>
          <p:cNvPicPr/>
          <p:nvPr/>
        </p:nvPicPr>
        <p:blipFill>
          <a:blip r:embed="rId11"/>
          <a:stretch/>
        </p:blipFill>
        <p:spPr>
          <a:xfrm>
            <a:off x="1535760" y="3426480"/>
            <a:ext cx="1145520" cy="651960"/>
          </a:xfrm>
          <a:prstGeom prst="rect">
            <a:avLst/>
          </a:prstGeom>
          <a:ln>
            <a:noFill/>
          </a:ln>
        </p:spPr>
      </p:pic>
      <p:pic>
        <p:nvPicPr>
          <p:cNvPr id="200" name="Рисунок 5"/>
          <p:cNvPicPr/>
          <p:nvPr/>
        </p:nvPicPr>
        <p:blipFill>
          <a:blip r:embed="rId12"/>
          <a:stretch/>
        </p:blipFill>
        <p:spPr>
          <a:xfrm>
            <a:off x="4561560" y="2034000"/>
            <a:ext cx="1080360" cy="615240"/>
          </a:xfrm>
          <a:prstGeom prst="rect">
            <a:avLst/>
          </a:prstGeom>
          <a:ln>
            <a:noFill/>
          </a:ln>
        </p:spPr>
      </p:pic>
      <p:pic>
        <p:nvPicPr>
          <p:cNvPr id="201" name="Picture 30"/>
          <p:cNvPicPr/>
          <p:nvPr/>
        </p:nvPicPr>
        <p:blipFill>
          <a:blip r:embed="rId13"/>
          <a:stretch/>
        </p:blipFill>
        <p:spPr>
          <a:xfrm>
            <a:off x="846000" y="1854720"/>
            <a:ext cx="1191240" cy="572760"/>
          </a:xfrm>
          <a:prstGeom prst="rect">
            <a:avLst/>
          </a:prstGeom>
          <a:ln>
            <a:noFill/>
          </a:ln>
        </p:spPr>
      </p:pic>
      <p:pic>
        <p:nvPicPr>
          <p:cNvPr id="202" name="Picture 11"/>
          <p:cNvPicPr/>
          <p:nvPr/>
        </p:nvPicPr>
        <p:blipFill>
          <a:blip r:embed="rId14"/>
          <a:stretch/>
        </p:blipFill>
        <p:spPr>
          <a:xfrm>
            <a:off x="4889880" y="3566160"/>
            <a:ext cx="642960" cy="642960"/>
          </a:xfrm>
          <a:prstGeom prst="rect">
            <a:avLst/>
          </a:prstGeom>
          <a:ln>
            <a:noFill/>
          </a:ln>
        </p:spPr>
      </p:pic>
      <p:pic>
        <p:nvPicPr>
          <p:cNvPr id="203" name="Picture 2"/>
          <p:cNvPicPr/>
          <p:nvPr/>
        </p:nvPicPr>
        <p:blipFill>
          <a:blip r:embed="rId15"/>
          <a:stretch/>
        </p:blipFill>
        <p:spPr>
          <a:xfrm>
            <a:off x="5138280" y="2910240"/>
            <a:ext cx="883080" cy="586080"/>
          </a:xfrm>
          <a:prstGeom prst="rect">
            <a:avLst/>
          </a:prstGeom>
          <a:ln>
            <a:noFill/>
          </a:ln>
        </p:spPr>
      </p:pic>
      <p:pic>
        <p:nvPicPr>
          <p:cNvPr id="204" name="Picture 4"/>
          <p:cNvPicPr/>
          <p:nvPr/>
        </p:nvPicPr>
        <p:blipFill>
          <a:blip r:embed="rId16"/>
          <a:stretch/>
        </p:blipFill>
        <p:spPr>
          <a:xfrm>
            <a:off x="768600" y="2828880"/>
            <a:ext cx="802440" cy="748800"/>
          </a:xfrm>
          <a:prstGeom prst="rect">
            <a:avLst/>
          </a:prstGeom>
          <a:ln>
            <a:noFill/>
          </a:ln>
        </p:spPr>
      </p:pic>
      <p:pic>
        <p:nvPicPr>
          <p:cNvPr id="205" name="Picture 14"/>
          <p:cNvPicPr/>
          <p:nvPr/>
        </p:nvPicPr>
        <p:blipFill>
          <a:blip r:embed="rId17"/>
          <a:srcRect l="8390" t="24880" r="6966" b="27375"/>
          <a:stretch/>
        </p:blipFill>
        <p:spPr>
          <a:xfrm>
            <a:off x="4254120" y="4278240"/>
            <a:ext cx="1031400" cy="580320"/>
          </a:xfrm>
          <a:prstGeom prst="rect">
            <a:avLst/>
          </a:prstGeom>
          <a:ln>
            <a:noFill/>
          </a:ln>
        </p:spPr>
      </p:pic>
      <p:pic>
        <p:nvPicPr>
          <p:cNvPr id="206" name="Picture 22"/>
          <p:cNvPicPr/>
          <p:nvPr/>
        </p:nvPicPr>
        <p:blipFill>
          <a:blip r:embed="rId18"/>
          <a:srcRect l="27357" r="34273"/>
          <a:stretch/>
        </p:blipFill>
        <p:spPr>
          <a:xfrm>
            <a:off x="6581880" y="1746360"/>
            <a:ext cx="1218960" cy="789480"/>
          </a:xfrm>
          <a:prstGeom prst="rect">
            <a:avLst/>
          </a:prstGeom>
          <a:ln>
            <a:noFill/>
          </a:ln>
        </p:spPr>
      </p:pic>
      <p:sp>
        <p:nvSpPr>
          <p:cNvPr id="207" name="CustomShape 4"/>
          <p:cNvSpPr/>
          <p:nvPr/>
        </p:nvSpPr>
        <p:spPr>
          <a:xfrm>
            <a:off x="181440" y="75960"/>
            <a:ext cx="7414560" cy="122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Наш</a:t>
            </a:r>
            <a:r>
              <a:rPr lang="ru-RU" sz="3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ru-RU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опыт</a:t>
            </a:r>
            <a:endParaRPr/>
          </a:p>
        </p:txBody>
      </p:sp>
      <p:pic>
        <p:nvPicPr>
          <p:cNvPr id="208" name="Picture 2"/>
          <p:cNvPicPr/>
          <p:nvPr/>
        </p:nvPicPr>
        <p:blipFill>
          <a:blip r:embed="rId19"/>
          <a:stretch/>
        </p:blipFill>
        <p:spPr>
          <a:xfrm>
            <a:off x="1682640" y="5261400"/>
            <a:ext cx="851760" cy="317880"/>
          </a:xfrm>
          <a:prstGeom prst="rect">
            <a:avLst/>
          </a:prstGeom>
          <a:ln>
            <a:noFill/>
          </a:ln>
        </p:spPr>
      </p:pic>
      <p:pic>
        <p:nvPicPr>
          <p:cNvPr id="209" name="Picture 4"/>
          <p:cNvPicPr/>
          <p:nvPr/>
        </p:nvPicPr>
        <p:blipFill>
          <a:blip r:embed="rId20"/>
          <a:stretch/>
        </p:blipFill>
        <p:spPr>
          <a:xfrm>
            <a:off x="4527720" y="5362560"/>
            <a:ext cx="649440" cy="684360"/>
          </a:xfrm>
          <a:prstGeom prst="rect">
            <a:avLst/>
          </a:prstGeom>
          <a:ln>
            <a:noFill/>
          </a:ln>
        </p:spPr>
      </p:pic>
      <p:pic>
        <p:nvPicPr>
          <p:cNvPr id="210" name="Picture 6"/>
          <p:cNvPicPr/>
          <p:nvPr/>
        </p:nvPicPr>
        <p:blipFill>
          <a:blip r:embed="rId21"/>
          <a:stretch/>
        </p:blipFill>
        <p:spPr>
          <a:xfrm>
            <a:off x="1047600" y="5963040"/>
            <a:ext cx="892080" cy="213480"/>
          </a:xfrm>
          <a:prstGeom prst="rect">
            <a:avLst/>
          </a:prstGeom>
          <a:ln>
            <a:noFill/>
          </a:ln>
        </p:spPr>
      </p:pic>
      <p:pic>
        <p:nvPicPr>
          <p:cNvPr id="211" name="Picture 8"/>
          <p:cNvPicPr/>
          <p:nvPr/>
        </p:nvPicPr>
        <p:blipFill>
          <a:blip r:embed="rId22"/>
          <a:stretch/>
        </p:blipFill>
        <p:spPr>
          <a:xfrm>
            <a:off x="5760720" y="5846400"/>
            <a:ext cx="774000" cy="289080"/>
          </a:xfrm>
          <a:prstGeom prst="rect">
            <a:avLst/>
          </a:prstGeom>
          <a:ln>
            <a:noFill/>
          </a:ln>
        </p:spPr>
      </p:pic>
      <p:pic>
        <p:nvPicPr>
          <p:cNvPr id="212" name="Picture 10"/>
          <p:cNvPicPr/>
          <p:nvPr/>
        </p:nvPicPr>
        <p:blipFill>
          <a:blip r:embed="rId23"/>
          <a:stretch/>
        </p:blipFill>
        <p:spPr>
          <a:xfrm>
            <a:off x="2839680" y="5634360"/>
            <a:ext cx="1064520" cy="702720"/>
          </a:xfrm>
          <a:prstGeom prst="rect">
            <a:avLst/>
          </a:prstGeom>
          <a:ln>
            <a:noFill/>
          </a:ln>
        </p:spPr>
      </p:pic>
      <p:pic>
        <p:nvPicPr>
          <p:cNvPr id="213" name="Picture 12"/>
          <p:cNvPicPr/>
          <p:nvPr/>
        </p:nvPicPr>
        <p:blipFill>
          <a:blip r:embed="rId24"/>
          <a:stretch/>
        </p:blipFill>
        <p:spPr>
          <a:xfrm>
            <a:off x="6023520" y="5149800"/>
            <a:ext cx="820080" cy="379800"/>
          </a:xfrm>
          <a:prstGeom prst="rect">
            <a:avLst/>
          </a:prstGeom>
          <a:ln>
            <a:noFill/>
          </a:ln>
        </p:spPr>
      </p:pic>
      <p:pic>
        <p:nvPicPr>
          <p:cNvPr id="214" name="Picture 14"/>
          <p:cNvPicPr/>
          <p:nvPr/>
        </p:nvPicPr>
        <p:blipFill>
          <a:blip r:embed="rId25"/>
          <a:stretch/>
        </p:blipFill>
        <p:spPr>
          <a:xfrm>
            <a:off x="502560" y="5285880"/>
            <a:ext cx="735120" cy="326880"/>
          </a:xfrm>
          <a:prstGeom prst="rect">
            <a:avLst/>
          </a:prstGeom>
          <a:ln>
            <a:noFill/>
          </a:ln>
        </p:spPr>
      </p:pic>
      <p:pic>
        <p:nvPicPr>
          <p:cNvPr id="215" name="Picture 16"/>
          <p:cNvPicPr/>
          <p:nvPr/>
        </p:nvPicPr>
        <p:blipFill>
          <a:blip r:embed="rId26"/>
          <a:stretch/>
        </p:blipFill>
        <p:spPr>
          <a:xfrm>
            <a:off x="1350000" y="4536720"/>
            <a:ext cx="1331280" cy="390600"/>
          </a:xfrm>
          <a:prstGeom prst="rect">
            <a:avLst/>
          </a:prstGeom>
          <a:ln>
            <a:noFill/>
          </a:ln>
        </p:spPr>
      </p:pic>
      <p:pic>
        <p:nvPicPr>
          <p:cNvPr id="216" name="Picture 18"/>
          <p:cNvPicPr/>
          <p:nvPr/>
        </p:nvPicPr>
        <p:blipFill>
          <a:blip r:embed="rId27"/>
          <a:stretch/>
        </p:blipFill>
        <p:spPr>
          <a:xfrm>
            <a:off x="2947680" y="4732920"/>
            <a:ext cx="870120" cy="605520"/>
          </a:xfrm>
          <a:prstGeom prst="rect">
            <a:avLst/>
          </a:prstGeom>
          <a:ln>
            <a:noFill/>
          </a:ln>
        </p:spPr>
      </p:pic>
      <p:pic>
        <p:nvPicPr>
          <p:cNvPr id="217" name="Picture 20"/>
          <p:cNvPicPr/>
          <p:nvPr/>
        </p:nvPicPr>
        <p:blipFill>
          <a:blip r:embed="rId28"/>
          <a:stretch/>
        </p:blipFill>
        <p:spPr>
          <a:xfrm>
            <a:off x="249480" y="3936960"/>
            <a:ext cx="1260720" cy="538920"/>
          </a:xfrm>
          <a:prstGeom prst="rect">
            <a:avLst/>
          </a:prstGeom>
          <a:ln>
            <a:noFill/>
          </a:ln>
        </p:spPr>
      </p:pic>
      <p:pic>
        <p:nvPicPr>
          <p:cNvPr id="218" name="Picture 22"/>
          <p:cNvPicPr/>
          <p:nvPr/>
        </p:nvPicPr>
        <p:blipFill>
          <a:blip r:embed="rId29"/>
          <a:stretch/>
        </p:blipFill>
        <p:spPr>
          <a:xfrm>
            <a:off x="2949480" y="4021200"/>
            <a:ext cx="866160" cy="602640"/>
          </a:xfrm>
          <a:prstGeom prst="rect">
            <a:avLst/>
          </a:prstGeom>
          <a:ln>
            <a:noFill/>
          </a:ln>
        </p:spPr>
      </p:pic>
      <p:pic>
        <p:nvPicPr>
          <p:cNvPr id="219" name="Рисунок 36"/>
          <p:cNvPicPr/>
          <p:nvPr/>
        </p:nvPicPr>
        <p:blipFill>
          <a:blip r:embed="rId30"/>
          <a:stretch/>
        </p:blipFill>
        <p:spPr>
          <a:xfrm>
            <a:off x="7740360" y="151560"/>
            <a:ext cx="933840" cy="118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0" y="0"/>
            <a:ext cx="7234200" cy="133848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CustomShape 2"/>
          <p:cNvSpPr/>
          <p:nvPr/>
        </p:nvSpPr>
        <p:spPr>
          <a:xfrm>
            <a:off x="179640" y="188640"/>
            <a:ext cx="6838560" cy="100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Команда</a:t>
            </a:r>
            <a:endParaRPr/>
          </a:p>
        </p:txBody>
      </p:sp>
      <p:sp>
        <p:nvSpPr>
          <p:cNvPr id="222" name="CustomShape 3"/>
          <p:cNvSpPr/>
          <p:nvPr/>
        </p:nvSpPr>
        <p:spPr>
          <a:xfrm>
            <a:off x="62280" y="1628640"/>
            <a:ext cx="7810560" cy="338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3" name="Рисунок 4"/>
          <p:cNvPicPr/>
          <p:nvPr/>
        </p:nvPicPr>
        <p:blipFill>
          <a:blip r:embed="rId2"/>
          <a:stretch/>
        </p:blipFill>
        <p:spPr>
          <a:xfrm>
            <a:off x="7740360" y="151560"/>
            <a:ext cx="933840" cy="1186920"/>
          </a:xfrm>
          <a:prstGeom prst="rect">
            <a:avLst/>
          </a:prstGeom>
          <a:ln>
            <a:noFill/>
          </a:ln>
        </p:spPr>
      </p:pic>
      <p:sp>
        <p:nvSpPr>
          <p:cNvPr id="224" name="CustomShape 4"/>
          <p:cNvSpPr/>
          <p:nvPr/>
        </p:nvSpPr>
        <p:spPr>
          <a:xfrm>
            <a:off x="-57960" y="1997280"/>
            <a:ext cx="22536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Николай Троицкий </a:t>
            </a:r>
            <a:endParaRPr/>
          </a:p>
        </p:txBody>
      </p:sp>
      <p:sp>
        <p:nvSpPr>
          <p:cNvPr id="225" name="CustomShape 5"/>
          <p:cNvSpPr/>
          <p:nvPr/>
        </p:nvSpPr>
        <p:spPr>
          <a:xfrm>
            <a:off x="2172600" y="1982520"/>
            <a:ext cx="22809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Дмитрий Прокопов </a:t>
            </a:r>
            <a:endParaRPr/>
          </a:p>
        </p:txBody>
      </p:sp>
      <p:sp>
        <p:nvSpPr>
          <p:cNvPr id="226" name="CustomShape 6"/>
          <p:cNvSpPr/>
          <p:nvPr/>
        </p:nvSpPr>
        <p:spPr>
          <a:xfrm>
            <a:off x="4458960" y="4179240"/>
            <a:ext cx="25308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Продажи и маркетинг</a:t>
            </a:r>
            <a:endParaRPr/>
          </a:p>
        </p:txBody>
      </p:sp>
      <p:sp>
        <p:nvSpPr>
          <p:cNvPr id="227" name="CustomShape 7"/>
          <p:cNvSpPr/>
          <p:nvPr/>
        </p:nvSpPr>
        <p:spPr>
          <a:xfrm>
            <a:off x="7095240" y="4179240"/>
            <a:ext cx="15555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Партнерство</a:t>
            </a:r>
            <a:endParaRPr/>
          </a:p>
        </p:txBody>
      </p:sp>
      <p:sp>
        <p:nvSpPr>
          <p:cNvPr id="228" name="CustomShape 8"/>
          <p:cNvSpPr/>
          <p:nvPr/>
        </p:nvSpPr>
        <p:spPr>
          <a:xfrm>
            <a:off x="4426200" y="1997280"/>
            <a:ext cx="2468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Александр Окороков </a:t>
            </a:r>
            <a:endParaRPr/>
          </a:p>
        </p:txBody>
      </p:sp>
      <p:sp>
        <p:nvSpPr>
          <p:cNvPr id="229" name="CustomShape 9"/>
          <p:cNvSpPr/>
          <p:nvPr/>
        </p:nvSpPr>
        <p:spPr>
          <a:xfrm>
            <a:off x="6921000" y="2008800"/>
            <a:ext cx="19044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Рафаиль Галиев</a:t>
            </a:r>
            <a:endParaRPr/>
          </a:p>
        </p:txBody>
      </p:sp>
      <p:sp>
        <p:nvSpPr>
          <p:cNvPr id="230" name="CustomShape 10"/>
          <p:cNvSpPr/>
          <p:nvPr/>
        </p:nvSpPr>
        <p:spPr>
          <a:xfrm>
            <a:off x="127800" y="4058280"/>
            <a:ext cx="176112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Операционное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 управление</a:t>
            </a:r>
            <a:endParaRPr/>
          </a:p>
        </p:txBody>
      </p:sp>
      <p:sp>
        <p:nvSpPr>
          <p:cNvPr id="231" name="CustomShape 11"/>
          <p:cNvSpPr/>
          <p:nvPr/>
        </p:nvSpPr>
        <p:spPr>
          <a:xfrm>
            <a:off x="2265840" y="4179240"/>
            <a:ext cx="2075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Развитие бизнеса</a:t>
            </a:r>
            <a:endParaRPr/>
          </a:p>
        </p:txBody>
      </p:sp>
      <p:pic>
        <p:nvPicPr>
          <p:cNvPr id="232" name="Picture 4"/>
          <p:cNvPicPr/>
          <p:nvPr/>
        </p:nvPicPr>
        <p:blipFill>
          <a:blip r:embed="rId3"/>
          <a:stretch/>
        </p:blipFill>
        <p:spPr>
          <a:xfrm>
            <a:off x="2712240" y="2535840"/>
            <a:ext cx="1274760" cy="1274760"/>
          </a:xfrm>
          <a:prstGeom prst="rect">
            <a:avLst/>
          </a:prstGeom>
          <a:ln>
            <a:noFill/>
          </a:ln>
        </p:spPr>
      </p:pic>
      <p:pic>
        <p:nvPicPr>
          <p:cNvPr id="233" name="Picture 5"/>
          <p:cNvPicPr/>
          <p:nvPr/>
        </p:nvPicPr>
        <p:blipFill>
          <a:blip r:embed="rId4"/>
          <a:stretch/>
        </p:blipFill>
        <p:spPr>
          <a:xfrm>
            <a:off x="7230600" y="2535840"/>
            <a:ext cx="1274760" cy="1274760"/>
          </a:xfrm>
          <a:prstGeom prst="rect">
            <a:avLst/>
          </a:prstGeom>
          <a:ln>
            <a:noFill/>
          </a:ln>
        </p:spPr>
      </p:pic>
      <p:pic>
        <p:nvPicPr>
          <p:cNvPr id="234" name="Picture 7"/>
          <p:cNvPicPr/>
          <p:nvPr/>
        </p:nvPicPr>
        <p:blipFill>
          <a:blip r:embed="rId5"/>
          <a:stretch/>
        </p:blipFill>
        <p:spPr>
          <a:xfrm>
            <a:off x="5134320" y="2559240"/>
            <a:ext cx="1251000" cy="1251000"/>
          </a:xfrm>
          <a:prstGeom prst="rect">
            <a:avLst/>
          </a:prstGeom>
          <a:ln>
            <a:noFill/>
          </a:ln>
        </p:spPr>
      </p:pic>
      <p:pic>
        <p:nvPicPr>
          <p:cNvPr id="235" name="Picture 8"/>
          <p:cNvPicPr/>
          <p:nvPr/>
        </p:nvPicPr>
        <p:blipFill>
          <a:blip r:embed="rId6"/>
          <a:stretch/>
        </p:blipFill>
        <p:spPr>
          <a:xfrm>
            <a:off x="407160" y="2506680"/>
            <a:ext cx="1303920" cy="1303920"/>
          </a:xfrm>
          <a:prstGeom prst="rect">
            <a:avLst/>
          </a:prstGeom>
          <a:ln>
            <a:noFill/>
          </a:ln>
        </p:spPr>
      </p:pic>
      <p:sp>
        <p:nvSpPr>
          <p:cNvPr id="236" name="CustomShape 12"/>
          <p:cNvSpPr/>
          <p:nvPr/>
        </p:nvSpPr>
        <p:spPr>
          <a:xfrm>
            <a:off x="2116800" y="5688720"/>
            <a:ext cx="457128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IN Alternate Bold"/>
                <a:ea typeface="DejaVu Sans"/>
              </a:rPr>
              <a:t>info@it-bq.com</a:t>
            </a:r>
            <a:endParaRPr/>
          </a:p>
        </p:txBody>
      </p:sp>
      <p:pic>
        <p:nvPicPr>
          <p:cNvPr id="237" name="Picture 11"/>
          <p:cNvPicPr/>
          <p:nvPr/>
        </p:nvPicPr>
        <p:blipFill>
          <a:blip r:embed="rId7"/>
          <a:stretch/>
        </p:blipFill>
        <p:spPr>
          <a:xfrm>
            <a:off x="3895560" y="2494080"/>
            <a:ext cx="411480" cy="411480"/>
          </a:xfrm>
          <a:prstGeom prst="rect">
            <a:avLst/>
          </a:prstGeom>
          <a:ln>
            <a:noFill/>
          </a:ln>
        </p:spPr>
      </p:pic>
      <p:pic>
        <p:nvPicPr>
          <p:cNvPr id="238" name="Picture 12"/>
          <p:cNvPicPr/>
          <p:nvPr/>
        </p:nvPicPr>
        <p:blipFill>
          <a:blip r:embed="rId8"/>
          <a:stretch/>
        </p:blipFill>
        <p:spPr>
          <a:xfrm>
            <a:off x="8298360" y="2490840"/>
            <a:ext cx="616680" cy="616680"/>
          </a:xfrm>
          <a:prstGeom prst="rect">
            <a:avLst/>
          </a:prstGeom>
          <a:ln>
            <a:noFill/>
          </a:ln>
        </p:spPr>
      </p:pic>
      <p:pic>
        <p:nvPicPr>
          <p:cNvPr id="239" name="Picture 15"/>
          <p:cNvPicPr/>
          <p:nvPr/>
        </p:nvPicPr>
        <p:blipFill>
          <a:blip r:embed="rId9"/>
          <a:stretch/>
        </p:blipFill>
        <p:spPr>
          <a:xfrm>
            <a:off x="6187680" y="2483280"/>
            <a:ext cx="500400" cy="500400"/>
          </a:xfrm>
          <a:prstGeom prst="rect">
            <a:avLst/>
          </a:prstGeom>
          <a:ln>
            <a:noFill/>
          </a:ln>
        </p:spPr>
      </p:pic>
      <p:pic>
        <p:nvPicPr>
          <p:cNvPr id="240" name="Picture 16"/>
          <p:cNvPicPr/>
          <p:nvPr/>
        </p:nvPicPr>
        <p:blipFill>
          <a:blip r:embed="rId10"/>
          <a:stretch/>
        </p:blipFill>
        <p:spPr>
          <a:xfrm>
            <a:off x="1505880" y="2439720"/>
            <a:ext cx="411480" cy="411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45544</TotalTime>
  <Words>406</Words>
  <Application>Microsoft Office PowerPoint</Application>
  <PresentationFormat>Экран (4:3)</PresentationFormat>
  <Paragraphs>125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20" baseType="lpstr">
      <vt:lpstr>Arial</vt:lpstr>
      <vt:lpstr>Calibri</vt:lpstr>
      <vt:lpstr>DejaVu Sans</vt:lpstr>
      <vt:lpstr>DIN Alternate Bold</vt:lpstr>
      <vt:lpstr>DIN Condensed Bold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данные?</dc:title>
  <dc:creator>Nikolai A. Troitsky</dc:creator>
  <cp:lastModifiedBy>Николай Троицкий</cp:lastModifiedBy>
  <cp:revision>345</cp:revision>
  <dcterms:created xsi:type="dcterms:W3CDTF">2013-01-13T20:48:36Z</dcterms:created>
  <dcterms:modified xsi:type="dcterms:W3CDTF">2017-12-01T10:24:02Z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</vt:i4>
  </property>
</Properties>
</file>